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9" r:id="rId1"/>
  </p:sldMasterIdLst>
  <p:notesMasterIdLst>
    <p:notesMasterId r:id="rId14"/>
  </p:notesMasterIdLst>
  <p:sldIdLst>
    <p:sldId id="256" r:id="rId2"/>
    <p:sldId id="257" r:id="rId3"/>
    <p:sldId id="258" r:id="rId4"/>
    <p:sldId id="259" r:id="rId5"/>
    <p:sldId id="260" r:id="rId6"/>
    <p:sldId id="261" r:id="rId7"/>
    <p:sldId id="266" r:id="rId8"/>
    <p:sldId id="262" r:id="rId9"/>
    <p:sldId id="263" r:id="rId10"/>
    <p:sldId id="264" r:id="rId11"/>
    <p:sldId id="265"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p:scale>
          <a:sx n="67" d="100"/>
          <a:sy n="67" d="100"/>
        </p:scale>
        <p:origin x="64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914D40-AFB1-4C63-9C48-A9983FD51252}" type="datetimeFigureOut">
              <a:rPr lang="en-US" smtClean="0"/>
              <a:t>11/16/2020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03DE4B-1820-4016-9524-966027B94D4D}" type="slidenum">
              <a:rPr lang="en-US" smtClean="0"/>
              <a:t>‹#›</a:t>
            </a:fld>
            <a:endParaRPr lang="en-US"/>
          </a:p>
        </p:txBody>
      </p:sp>
    </p:spTree>
    <p:extLst>
      <p:ext uri="{BB962C8B-B14F-4D97-AF65-F5344CB8AC3E}">
        <p14:creationId xmlns:p14="http://schemas.microsoft.com/office/powerpoint/2010/main" val="1188744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Alaska airways’ reginal competitor is US airways it competitive ability is due to the incentives they offer such as free tickets.</a:t>
            </a:r>
          </a:p>
        </p:txBody>
      </p:sp>
      <p:sp>
        <p:nvSpPr>
          <p:cNvPr id="4" name="Slide Number Placeholder 3"/>
          <p:cNvSpPr>
            <a:spLocks noGrp="1"/>
          </p:cNvSpPr>
          <p:nvPr>
            <p:ph type="sldNum" sz="quarter" idx="5"/>
          </p:nvPr>
        </p:nvSpPr>
        <p:spPr/>
        <p:txBody>
          <a:bodyPr/>
          <a:lstStyle/>
          <a:p>
            <a:fld id="{E203DE4B-1820-4016-9524-966027B94D4D}" type="slidenum">
              <a:rPr lang="en-US" smtClean="0"/>
              <a:t>2</a:t>
            </a:fld>
            <a:endParaRPr lang="en-US"/>
          </a:p>
        </p:txBody>
      </p:sp>
    </p:spTree>
    <p:extLst>
      <p:ext uri="{BB962C8B-B14F-4D97-AF65-F5344CB8AC3E}">
        <p14:creationId xmlns:p14="http://schemas.microsoft.com/office/powerpoint/2010/main" val="1720629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JetBlue is the national competitor and poses a threat due to its low fight charges .</a:t>
            </a:r>
          </a:p>
        </p:txBody>
      </p:sp>
      <p:sp>
        <p:nvSpPr>
          <p:cNvPr id="4" name="Slide Number Placeholder 3"/>
          <p:cNvSpPr>
            <a:spLocks noGrp="1"/>
          </p:cNvSpPr>
          <p:nvPr>
            <p:ph type="sldNum" sz="quarter" idx="5"/>
          </p:nvPr>
        </p:nvSpPr>
        <p:spPr/>
        <p:txBody>
          <a:bodyPr/>
          <a:lstStyle/>
          <a:p>
            <a:fld id="{E203DE4B-1820-4016-9524-966027B94D4D}" type="slidenum">
              <a:rPr lang="en-US" smtClean="0"/>
              <a:t>3</a:t>
            </a:fld>
            <a:endParaRPr lang="en-US"/>
          </a:p>
        </p:txBody>
      </p:sp>
    </p:spTree>
    <p:extLst>
      <p:ext uri="{BB962C8B-B14F-4D97-AF65-F5344CB8AC3E}">
        <p14:creationId xmlns:p14="http://schemas.microsoft.com/office/powerpoint/2010/main" val="3291518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SkyWest are the global competitors of Alaska airways due to its partnership with other carriers .</a:t>
            </a:r>
          </a:p>
        </p:txBody>
      </p:sp>
      <p:sp>
        <p:nvSpPr>
          <p:cNvPr id="4" name="Slide Number Placeholder 3"/>
          <p:cNvSpPr>
            <a:spLocks noGrp="1"/>
          </p:cNvSpPr>
          <p:nvPr>
            <p:ph type="sldNum" sz="quarter" idx="5"/>
          </p:nvPr>
        </p:nvSpPr>
        <p:spPr/>
        <p:txBody>
          <a:bodyPr/>
          <a:lstStyle/>
          <a:p>
            <a:fld id="{E203DE4B-1820-4016-9524-966027B94D4D}" type="slidenum">
              <a:rPr lang="en-US" smtClean="0"/>
              <a:t>4</a:t>
            </a:fld>
            <a:endParaRPr lang="en-US"/>
          </a:p>
        </p:txBody>
      </p:sp>
    </p:spTree>
    <p:extLst>
      <p:ext uri="{BB962C8B-B14F-4D97-AF65-F5344CB8AC3E}">
        <p14:creationId xmlns:p14="http://schemas.microsoft.com/office/powerpoint/2010/main" val="6382179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Alaska airways is not involved in any airline alliances and are not even members of lucrative Asian market.</a:t>
            </a:r>
          </a:p>
        </p:txBody>
      </p:sp>
      <p:sp>
        <p:nvSpPr>
          <p:cNvPr id="4" name="Slide Number Placeholder 3"/>
          <p:cNvSpPr>
            <a:spLocks noGrp="1"/>
          </p:cNvSpPr>
          <p:nvPr>
            <p:ph type="sldNum" sz="quarter" idx="5"/>
          </p:nvPr>
        </p:nvSpPr>
        <p:spPr/>
        <p:txBody>
          <a:bodyPr/>
          <a:lstStyle/>
          <a:p>
            <a:fld id="{E203DE4B-1820-4016-9524-966027B94D4D}" type="slidenum">
              <a:rPr lang="en-US" smtClean="0"/>
              <a:t>5</a:t>
            </a:fld>
            <a:endParaRPr lang="en-US"/>
          </a:p>
        </p:txBody>
      </p:sp>
    </p:spTree>
    <p:extLst>
      <p:ext uri="{BB962C8B-B14F-4D97-AF65-F5344CB8AC3E}">
        <p14:creationId xmlns:p14="http://schemas.microsoft.com/office/powerpoint/2010/main" val="4145372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Alaska airline  has partnerships with other airlines such as American airways.</a:t>
            </a:r>
          </a:p>
        </p:txBody>
      </p:sp>
      <p:sp>
        <p:nvSpPr>
          <p:cNvPr id="4" name="Slide Number Placeholder 3"/>
          <p:cNvSpPr>
            <a:spLocks noGrp="1"/>
          </p:cNvSpPr>
          <p:nvPr>
            <p:ph type="sldNum" sz="quarter" idx="5"/>
          </p:nvPr>
        </p:nvSpPr>
        <p:spPr/>
        <p:txBody>
          <a:bodyPr/>
          <a:lstStyle/>
          <a:p>
            <a:fld id="{E203DE4B-1820-4016-9524-966027B94D4D}" type="slidenum">
              <a:rPr lang="en-US" smtClean="0"/>
              <a:t>6</a:t>
            </a:fld>
            <a:endParaRPr lang="en-US"/>
          </a:p>
        </p:txBody>
      </p:sp>
    </p:spTree>
    <p:extLst>
      <p:ext uri="{BB962C8B-B14F-4D97-AF65-F5344CB8AC3E}">
        <p14:creationId xmlns:p14="http://schemas.microsoft.com/office/powerpoint/2010/main" val="3535982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Aim of partnership is to enhance network platforms ,chasing spending technology and allowing traveler's to burn and earn miles on their partner's flight.</a:t>
            </a:r>
          </a:p>
        </p:txBody>
      </p:sp>
      <p:sp>
        <p:nvSpPr>
          <p:cNvPr id="4" name="Slide Number Placeholder 3"/>
          <p:cNvSpPr>
            <a:spLocks noGrp="1"/>
          </p:cNvSpPr>
          <p:nvPr>
            <p:ph type="sldNum" sz="quarter" idx="5"/>
          </p:nvPr>
        </p:nvSpPr>
        <p:spPr/>
        <p:txBody>
          <a:bodyPr/>
          <a:lstStyle/>
          <a:p>
            <a:fld id="{E203DE4B-1820-4016-9524-966027B94D4D}" type="slidenum">
              <a:rPr lang="en-US" smtClean="0"/>
              <a:t>7</a:t>
            </a:fld>
            <a:endParaRPr lang="en-US"/>
          </a:p>
        </p:txBody>
      </p:sp>
    </p:spTree>
    <p:extLst>
      <p:ext uri="{BB962C8B-B14F-4D97-AF65-F5344CB8AC3E}">
        <p14:creationId xmlns:p14="http://schemas.microsoft.com/office/powerpoint/2010/main" val="30760423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Performance chart </a:t>
            </a:r>
          </a:p>
        </p:txBody>
      </p:sp>
      <p:sp>
        <p:nvSpPr>
          <p:cNvPr id="4" name="Slide Number Placeholder 3"/>
          <p:cNvSpPr>
            <a:spLocks noGrp="1"/>
          </p:cNvSpPr>
          <p:nvPr>
            <p:ph type="sldNum" sz="quarter" idx="5"/>
          </p:nvPr>
        </p:nvSpPr>
        <p:spPr/>
        <p:txBody>
          <a:bodyPr/>
          <a:lstStyle/>
          <a:p>
            <a:fld id="{E203DE4B-1820-4016-9524-966027B94D4D}" type="slidenum">
              <a:rPr lang="en-US" smtClean="0"/>
              <a:t>8</a:t>
            </a:fld>
            <a:endParaRPr lang="en-US"/>
          </a:p>
        </p:txBody>
      </p:sp>
    </p:spTree>
    <p:extLst>
      <p:ext uri="{BB962C8B-B14F-4D97-AF65-F5344CB8AC3E}">
        <p14:creationId xmlns:p14="http://schemas.microsoft.com/office/powerpoint/2010/main" val="22978668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Alaska airline is making profits in the last five years regardless of their increase in spending.</a:t>
            </a:r>
          </a:p>
        </p:txBody>
      </p:sp>
      <p:sp>
        <p:nvSpPr>
          <p:cNvPr id="4" name="Slide Number Placeholder 3"/>
          <p:cNvSpPr>
            <a:spLocks noGrp="1"/>
          </p:cNvSpPr>
          <p:nvPr>
            <p:ph type="sldNum" sz="quarter" idx="5"/>
          </p:nvPr>
        </p:nvSpPr>
        <p:spPr/>
        <p:txBody>
          <a:bodyPr/>
          <a:lstStyle/>
          <a:p>
            <a:fld id="{E203DE4B-1820-4016-9524-966027B94D4D}" type="slidenum">
              <a:rPr lang="en-US" smtClean="0"/>
              <a:t>9</a:t>
            </a:fld>
            <a:endParaRPr lang="en-US"/>
          </a:p>
        </p:txBody>
      </p:sp>
    </p:spTree>
    <p:extLst>
      <p:ext uri="{BB962C8B-B14F-4D97-AF65-F5344CB8AC3E}">
        <p14:creationId xmlns:p14="http://schemas.microsoft.com/office/powerpoint/2010/main" val="13209045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Cost per available seat miles ,revenue per available seat and load factors have been increasing for the last five years .</a:t>
            </a:r>
          </a:p>
        </p:txBody>
      </p:sp>
      <p:sp>
        <p:nvSpPr>
          <p:cNvPr id="4" name="Slide Number Placeholder 3"/>
          <p:cNvSpPr>
            <a:spLocks noGrp="1"/>
          </p:cNvSpPr>
          <p:nvPr>
            <p:ph type="sldNum" sz="quarter" idx="5"/>
          </p:nvPr>
        </p:nvSpPr>
        <p:spPr/>
        <p:txBody>
          <a:bodyPr/>
          <a:lstStyle/>
          <a:p>
            <a:fld id="{E203DE4B-1820-4016-9524-966027B94D4D}" type="slidenum">
              <a:rPr lang="en-US" smtClean="0"/>
              <a:t>10</a:t>
            </a:fld>
            <a:endParaRPr lang="en-US"/>
          </a:p>
        </p:txBody>
      </p:sp>
    </p:spTree>
    <p:extLst>
      <p:ext uri="{BB962C8B-B14F-4D97-AF65-F5344CB8AC3E}">
        <p14:creationId xmlns:p14="http://schemas.microsoft.com/office/powerpoint/2010/main" val="2412137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Chart on cash flow in Alaska airline .</a:t>
            </a:r>
          </a:p>
        </p:txBody>
      </p:sp>
      <p:sp>
        <p:nvSpPr>
          <p:cNvPr id="4" name="Slide Number Placeholder 3"/>
          <p:cNvSpPr>
            <a:spLocks noGrp="1"/>
          </p:cNvSpPr>
          <p:nvPr>
            <p:ph type="sldNum" sz="quarter" idx="5"/>
          </p:nvPr>
        </p:nvSpPr>
        <p:spPr/>
        <p:txBody>
          <a:bodyPr/>
          <a:lstStyle/>
          <a:p>
            <a:fld id="{E203DE4B-1820-4016-9524-966027B94D4D}" type="slidenum">
              <a:rPr lang="en-US" smtClean="0"/>
              <a:t>11</a:t>
            </a:fld>
            <a:endParaRPr lang="en-US"/>
          </a:p>
        </p:txBody>
      </p:sp>
    </p:spTree>
    <p:extLst>
      <p:ext uri="{BB962C8B-B14F-4D97-AF65-F5344CB8AC3E}">
        <p14:creationId xmlns:p14="http://schemas.microsoft.com/office/powerpoint/2010/main" val="21515639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References </a:t>
            </a:r>
          </a:p>
        </p:txBody>
      </p:sp>
      <p:sp>
        <p:nvSpPr>
          <p:cNvPr id="4" name="Slide Number Placeholder 3"/>
          <p:cNvSpPr>
            <a:spLocks noGrp="1"/>
          </p:cNvSpPr>
          <p:nvPr>
            <p:ph type="sldNum" sz="quarter" idx="5"/>
          </p:nvPr>
        </p:nvSpPr>
        <p:spPr/>
        <p:txBody>
          <a:bodyPr/>
          <a:lstStyle/>
          <a:p>
            <a:fld id="{E203DE4B-1820-4016-9524-966027B94D4D}" type="slidenum">
              <a:rPr lang="en-US" smtClean="0"/>
              <a:t>12</a:t>
            </a:fld>
            <a:endParaRPr lang="en-US"/>
          </a:p>
        </p:txBody>
      </p:sp>
    </p:spTree>
    <p:extLst>
      <p:ext uri="{BB962C8B-B14F-4D97-AF65-F5344CB8AC3E}">
        <p14:creationId xmlns:p14="http://schemas.microsoft.com/office/powerpoint/2010/main" val="37416789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C2797B-8F32-460F-B3FE-BF7CAAA08E3D}" type="datetimeFigureOut">
              <a:rPr lang="en-US" smtClean="0"/>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895F88-1541-4296-A294-2DED132DEBB9}" type="slidenum">
              <a:rPr lang="en-US" smtClean="0"/>
              <a:t>‹#›</a:t>
            </a:fld>
            <a:endParaRPr lang="en-US"/>
          </a:p>
        </p:txBody>
      </p:sp>
    </p:spTree>
    <p:extLst>
      <p:ext uri="{BB962C8B-B14F-4D97-AF65-F5344CB8AC3E}">
        <p14:creationId xmlns:p14="http://schemas.microsoft.com/office/powerpoint/2010/main" val="778072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C2797B-8F32-460F-B3FE-BF7CAAA08E3D}" type="datetimeFigureOut">
              <a:rPr lang="en-US" smtClean="0"/>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895F88-1541-4296-A294-2DED132DEBB9}" type="slidenum">
              <a:rPr lang="en-US" smtClean="0"/>
              <a:t>‹#›</a:t>
            </a:fld>
            <a:endParaRPr lang="en-US"/>
          </a:p>
        </p:txBody>
      </p:sp>
    </p:spTree>
    <p:extLst>
      <p:ext uri="{BB962C8B-B14F-4D97-AF65-F5344CB8AC3E}">
        <p14:creationId xmlns:p14="http://schemas.microsoft.com/office/powerpoint/2010/main" val="935138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C2797B-8F32-460F-B3FE-BF7CAAA08E3D}" type="datetimeFigureOut">
              <a:rPr lang="en-US" smtClean="0"/>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895F88-1541-4296-A294-2DED132DEBB9}" type="slidenum">
              <a:rPr lang="en-US" smtClean="0"/>
              <a:t>‹#›</a:t>
            </a:fld>
            <a:endParaRPr lang="en-US"/>
          </a:p>
        </p:txBody>
      </p:sp>
    </p:spTree>
    <p:extLst>
      <p:ext uri="{BB962C8B-B14F-4D97-AF65-F5344CB8AC3E}">
        <p14:creationId xmlns:p14="http://schemas.microsoft.com/office/powerpoint/2010/main" val="562116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AC2797B-8F32-460F-B3FE-BF7CAAA08E3D}" type="datetimeFigureOut">
              <a:rPr lang="en-US" smtClean="0"/>
              <a:t>11/16/2020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895F88-1541-4296-A294-2DED132DEBB9}" type="slidenum">
              <a:rPr lang="en-US" smtClean="0"/>
              <a:t>‹#›</a:t>
            </a:fld>
            <a:endParaRPr lang="en-US"/>
          </a:p>
        </p:txBody>
      </p:sp>
    </p:spTree>
    <p:extLst>
      <p:ext uri="{BB962C8B-B14F-4D97-AF65-F5344CB8AC3E}">
        <p14:creationId xmlns:p14="http://schemas.microsoft.com/office/powerpoint/2010/main" val="837954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AC2797B-8F32-460F-B3FE-BF7CAAA08E3D}" type="datetimeFigureOut">
              <a:rPr lang="en-US" smtClean="0"/>
              <a:t>11/16/2020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895F88-1541-4296-A294-2DED132DEBB9}" type="slidenum">
              <a:rPr lang="en-US" smtClean="0"/>
              <a:t>‹#›</a:t>
            </a:fld>
            <a:endParaRPr lang="en-US"/>
          </a:p>
        </p:txBody>
      </p:sp>
    </p:spTree>
    <p:extLst>
      <p:ext uri="{BB962C8B-B14F-4D97-AF65-F5344CB8AC3E}">
        <p14:creationId xmlns:p14="http://schemas.microsoft.com/office/powerpoint/2010/main" val="2809981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AC2797B-8F32-460F-B3FE-BF7CAAA08E3D}" type="datetimeFigureOut">
              <a:rPr lang="en-US" smtClean="0"/>
              <a:t>11/16/2020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895F88-1541-4296-A294-2DED132DEBB9}" type="slidenum">
              <a:rPr lang="en-US" smtClean="0"/>
              <a:t>‹#›</a:t>
            </a:fld>
            <a:endParaRPr lang="en-US"/>
          </a:p>
        </p:txBody>
      </p:sp>
    </p:spTree>
    <p:extLst>
      <p:ext uri="{BB962C8B-B14F-4D97-AF65-F5344CB8AC3E}">
        <p14:creationId xmlns:p14="http://schemas.microsoft.com/office/powerpoint/2010/main" val="958242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C2797B-8F32-460F-B3FE-BF7CAAA08E3D}" type="datetimeFigureOut">
              <a:rPr lang="en-US" smtClean="0"/>
              <a:t>11/16/2020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895F88-1541-4296-A294-2DED132DEBB9}" type="slidenum">
              <a:rPr lang="en-US" smtClean="0"/>
              <a:t>‹#›</a:t>
            </a:fld>
            <a:endParaRPr lang="en-US"/>
          </a:p>
        </p:txBody>
      </p:sp>
    </p:spTree>
    <p:extLst>
      <p:ext uri="{BB962C8B-B14F-4D97-AF65-F5344CB8AC3E}">
        <p14:creationId xmlns:p14="http://schemas.microsoft.com/office/powerpoint/2010/main" val="3692633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AC2797B-8F32-460F-B3FE-BF7CAAA08E3D}" type="datetimeFigureOut">
              <a:rPr lang="en-US" smtClean="0"/>
              <a:t>11/16/2020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895F88-1541-4296-A294-2DED132DEBB9}" type="slidenum">
              <a:rPr lang="en-US" smtClean="0"/>
              <a:t>‹#›</a:t>
            </a:fld>
            <a:endParaRPr lang="en-US"/>
          </a:p>
        </p:txBody>
      </p:sp>
    </p:spTree>
    <p:extLst>
      <p:ext uri="{BB962C8B-B14F-4D97-AF65-F5344CB8AC3E}">
        <p14:creationId xmlns:p14="http://schemas.microsoft.com/office/powerpoint/2010/main" val="3808315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C2797B-8F32-460F-B3FE-BF7CAAA08E3D}" type="datetimeFigureOut">
              <a:rPr lang="en-US" smtClean="0"/>
              <a:t>11/16/2020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895F88-1541-4296-A294-2DED132DEBB9}" type="slidenum">
              <a:rPr lang="en-US" smtClean="0"/>
              <a:t>‹#›</a:t>
            </a:fld>
            <a:endParaRPr lang="en-US"/>
          </a:p>
        </p:txBody>
      </p:sp>
    </p:spTree>
    <p:extLst>
      <p:ext uri="{BB962C8B-B14F-4D97-AF65-F5344CB8AC3E}">
        <p14:creationId xmlns:p14="http://schemas.microsoft.com/office/powerpoint/2010/main" val="3247177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C2797B-8F32-460F-B3FE-BF7CAAA08E3D}" type="datetimeFigureOut">
              <a:rPr lang="en-US" smtClean="0"/>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895F88-1541-4296-A294-2DED132DEBB9}" type="slidenum">
              <a:rPr lang="en-US" smtClean="0"/>
              <a:t>‹#›</a:t>
            </a:fld>
            <a:endParaRPr lang="en-US"/>
          </a:p>
        </p:txBody>
      </p:sp>
    </p:spTree>
    <p:extLst>
      <p:ext uri="{BB962C8B-B14F-4D97-AF65-F5344CB8AC3E}">
        <p14:creationId xmlns:p14="http://schemas.microsoft.com/office/powerpoint/2010/main" val="2445888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C2797B-8F32-460F-B3FE-BF7CAAA08E3D}" type="datetimeFigureOut">
              <a:rPr lang="en-US" smtClean="0"/>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895F88-1541-4296-A294-2DED132DEBB9}"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174588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C2797B-8F32-460F-B3FE-BF7CAAA08E3D}" type="datetimeFigureOut">
              <a:rPr lang="en-US" smtClean="0"/>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895F88-1541-4296-A294-2DED132DEBB9}" type="slidenum">
              <a:rPr lang="en-US" smtClean="0"/>
              <a:t>‹#›</a:t>
            </a:fld>
            <a:endParaRPr lang="en-US"/>
          </a:p>
        </p:txBody>
      </p:sp>
    </p:spTree>
    <p:extLst>
      <p:ext uri="{BB962C8B-B14F-4D97-AF65-F5344CB8AC3E}">
        <p14:creationId xmlns:p14="http://schemas.microsoft.com/office/powerpoint/2010/main" val="6374861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C2797B-8F32-460F-B3FE-BF7CAAA08E3D}" type="datetimeFigureOut">
              <a:rPr lang="en-US" smtClean="0"/>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895F88-1541-4296-A294-2DED132DEBB9}"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84432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C2797B-8F32-460F-B3FE-BF7CAAA08E3D}" type="datetimeFigureOut">
              <a:rPr lang="en-US" smtClean="0"/>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895F88-1541-4296-A294-2DED132DEBB9}" type="slidenum">
              <a:rPr lang="en-US" smtClean="0"/>
              <a:t>‹#›</a:t>
            </a:fld>
            <a:endParaRPr lang="en-US"/>
          </a:p>
        </p:txBody>
      </p:sp>
    </p:spTree>
    <p:extLst>
      <p:ext uri="{BB962C8B-B14F-4D97-AF65-F5344CB8AC3E}">
        <p14:creationId xmlns:p14="http://schemas.microsoft.com/office/powerpoint/2010/main" val="16534523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C2797B-8F32-460F-B3FE-BF7CAAA08E3D}" type="datetimeFigureOut">
              <a:rPr lang="en-US" smtClean="0"/>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895F88-1541-4296-A294-2DED132DEBB9}" type="slidenum">
              <a:rPr lang="en-US" smtClean="0"/>
              <a:t>‹#›</a:t>
            </a:fld>
            <a:endParaRPr lang="en-US"/>
          </a:p>
        </p:txBody>
      </p:sp>
    </p:spTree>
    <p:extLst>
      <p:ext uri="{BB962C8B-B14F-4D97-AF65-F5344CB8AC3E}">
        <p14:creationId xmlns:p14="http://schemas.microsoft.com/office/powerpoint/2010/main" val="42325733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C2797B-8F32-460F-B3FE-BF7CAAA08E3D}" type="datetimeFigureOut">
              <a:rPr lang="en-US" smtClean="0"/>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895F88-1541-4296-A294-2DED132DEBB9}" type="slidenum">
              <a:rPr lang="en-US" smtClean="0"/>
              <a:t>‹#›</a:t>
            </a:fld>
            <a:endParaRPr lang="en-US"/>
          </a:p>
        </p:txBody>
      </p:sp>
    </p:spTree>
    <p:extLst>
      <p:ext uri="{BB962C8B-B14F-4D97-AF65-F5344CB8AC3E}">
        <p14:creationId xmlns:p14="http://schemas.microsoft.com/office/powerpoint/2010/main" val="1179388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AC2797B-8F32-460F-B3FE-BF7CAAA08E3D}" type="datetimeFigureOut">
              <a:rPr lang="en-US" smtClean="0"/>
              <a:t>11/16/2020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6895F88-1541-4296-A294-2DED132DEBB9}" type="slidenum">
              <a:rPr lang="en-US" smtClean="0"/>
              <a:t>‹#›</a:t>
            </a:fld>
            <a:endParaRPr lang="en-US"/>
          </a:p>
        </p:txBody>
      </p:sp>
    </p:spTree>
    <p:extLst>
      <p:ext uri="{BB962C8B-B14F-4D97-AF65-F5344CB8AC3E}">
        <p14:creationId xmlns:p14="http://schemas.microsoft.com/office/powerpoint/2010/main" val="670860122"/>
      </p:ext>
    </p:extLst>
  </p:cSld>
  <p:clrMap bg1="dk1" tx1="lt1" bg2="dk2" tx2="lt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 id="2147483882" r:id="rId13"/>
    <p:sldLayoutId id="2147483883" r:id="rId14"/>
    <p:sldLayoutId id="2147483884" r:id="rId15"/>
    <p:sldLayoutId id="214748388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FA499-02EE-44E6-B2B2-1437A565AD5F}"/>
              </a:ext>
            </a:extLst>
          </p:cNvPr>
          <p:cNvSpPr>
            <a:spLocks noGrp="1"/>
          </p:cNvSpPr>
          <p:nvPr>
            <p:ph type="ctrTitle"/>
          </p:nvPr>
        </p:nvSpPr>
        <p:spPr>
          <a:xfrm>
            <a:off x="1650609" y="1610751"/>
            <a:ext cx="9144000" cy="421322"/>
          </a:xfrm>
        </p:spPr>
        <p:txBody>
          <a:bodyPr>
            <a:normAutofit/>
          </a:bodyPr>
          <a:lstStyle/>
          <a:p>
            <a:pPr algn="ctr"/>
            <a:r>
              <a:rPr lang="en-US" sz="2000" dirty="0">
                <a:latin typeface="+mn-lt"/>
              </a:rPr>
              <a:t>ALASKA AIRLINE </a:t>
            </a:r>
          </a:p>
        </p:txBody>
      </p:sp>
      <p:sp>
        <p:nvSpPr>
          <p:cNvPr id="3" name="Subtitle 2">
            <a:extLst>
              <a:ext uri="{FF2B5EF4-FFF2-40B4-BE49-F238E27FC236}">
                <a16:creationId xmlns:a16="http://schemas.microsoft.com/office/drawing/2014/main" id="{C0867297-DAFC-41B0-92BC-F023FA9F761C}"/>
              </a:ext>
            </a:extLst>
          </p:cNvPr>
          <p:cNvSpPr>
            <a:spLocks noGrp="1"/>
          </p:cNvSpPr>
          <p:nvPr>
            <p:ph type="subTitle" idx="1"/>
          </p:nvPr>
        </p:nvSpPr>
        <p:spPr>
          <a:xfrm>
            <a:off x="1650609" y="2317653"/>
            <a:ext cx="9294482" cy="2282056"/>
          </a:xfrm>
        </p:spPr>
        <p:txBody>
          <a:bodyPr>
            <a:noAutofit/>
          </a:bodyPr>
          <a:lstStyle/>
          <a:p>
            <a:pPr algn="ctr">
              <a:lnSpc>
                <a:spcPct val="200000"/>
              </a:lnSpc>
            </a:pPr>
            <a:r>
              <a:rPr lang="en-US" sz="2000" dirty="0"/>
              <a:t>Name </a:t>
            </a:r>
          </a:p>
          <a:p>
            <a:pPr algn="ctr">
              <a:lnSpc>
                <a:spcPct val="200000"/>
              </a:lnSpc>
            </a:pPr>
            <a:r>
              <a:rPr lang="en-US" sz="2000" dirty="0"/>
              <a:t>Institution Affiliation </a:t>
            </a:r>
          </a:p>
          <a:p>
            <a:pPr algn="ctr">
              <a:lnSpc>
                <a:spcPct val="200000"/>
              </a:lnSpc>
            </a:pPr>
            <a:r>
              <a:rPr lang="en-US" sz="2000" dirty="0"/>
              <a:t>Date </a:t>
            </a:r>
          </a:p>
        </p:txBody>
      </p:sp>
    </p:spTree>
    <p:extLst>
      <p:ext uri="{BB962C8B-B14F-4D97-AF65-F5344CB8AC3E}">
        <p14:creationId xmlns:p14="http://schemas.microsoft.com/office/powerpoint/2010/main" val="29411586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CA280-0B58-4DE9-9B3C-BFE674BB85D3}"/>
              </a:ext>
            </a:extLst>
          </p:cNvPr>
          <p:cNvSpPr>
            <a:spLocks noGrp="1"/>
          </p:cNvSpPr>
          <p:nvPr>
            <p:ph type="ctrTitle"/>
          </p:nvPr>
        </p:nvSpPr>
        <p:spPr>
          <a:xfrm>
            <a:off x="1524000" y="1303020"/>
            <a:ext cx="9144000" cy="617220"/>
          </a:xfrm>
        </p:spPr>
        <p:txBody>
          <a:bodyPr>
            <a:normAutofit/>
          </a:bodyPr>
          <a:lstStyle/>
          <a:p>
            <a:r>
              <a:rPr lang="en-US" sz="2400" b="1" dirty="0">
                <a:latin typeface="+mn-lt"/>
              </a:rPr>
              <a:t>Competitors of Alaska airline</a:t>
            </a:r>
          </a:p>
        </p:txBody>
      </p:sp>
      <p:sp>
        <p:nvSpPr>
          <p:cNvPr id="3" name="Subtitle 2">
            <a:extLst>
              <a:ext uri="{FF2B5EF4-FFF2-40B4-BE49-F238E27FC236}">
                <a16:creationId xmlns:a16="http://schemas.microsoft.com/office/drawing/2014/main" id="{EF64A0FF-8561-4892-B138-F1CE8EE25528}"/>
              </a:ext>
            </a:extLst>
          </p:cNvPr>
          <p:cNvSpPr>
            <a:spLocks noGrp="1"/>
          </p:cNvSpPr>
          <p:nvPr>
            <p:ph type="subTitle" idx="1"/>
          </p:nvPr>
        </p:nvSpPr>
        <p:spPr>
          <a:xfrm>
            <a:off x="1524000" y="2811780"/>
            <a:ext cx="9144000" cy="2446020"/>
          </a:xfrm>
        </p:spPr>
        <p:txBody>
          <a:bodyPr>
            <a:normAutofit/>
          </a:bodyPr>
          <a:lstStyle/>
          <a:p>
            <a:r>
              <a:rPr lang="en-US" b="1" dirty="0">
                <a:solidFill>
                  <a:schemeClr val="accent1"/>
                </a:solidFill>
              </a:rPr>
              <a:t>Regional competition </a:t>
            </a:r>
          </a:p>
          <a:p>
            <a:pPr marL="342900" indent="-342900" algn="just">
              <a:buFont typeface="Wingdings" panose="05000000000000000000" pitchFamily="2" charset="2"/>
              <a:buChar char="v"/>
            </a:pPr>
            <a:r>
              <a:rPr lang="en-US" dirty="0"/>
              <a:t>The regional competitor is Us airways.</a:t>
            </a:r>
          </a:p>
          <a:p>
            <a:pPr marL="342900" indent="-342900" algn="just">
              <a:buFont typeface="Wingdings" panose="05000000000000000000" pitchFamily="2" charset="2"/>
              <a:buChar char="v"/>
            </a:pPr>
            <a:r>
              <a:rPr lang="en-US" dirty="0"/>
              <a:t>The airline has high competition on Alaska airline since they provide incentives like free annual tickets and subsidizing flights after some period therefore attracting more customers compared to Alaska airline posing a major threat in the region.</a:t>
            </a:r>
          </a:p>
        </p:txBody>
      </p:sp>
    </p:spTree>
    <p:extLst>
      <p:ext uri="{BB962C8B-B14F-4D97-AF65-F5344CB8AC3E}">
        <p14:creationId xmlns:p14="http://schemas.microsoft.com/office/powerpoint/2010/main" val="3214529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7484B-1FBF-4087-8153-253F75E15F59}"/>
              </a:ext>
            </a:extLst>
          </p:cNvPr>
          <p:cNvSpPr>
            <a:spLocks noGrp="1"/>
          </p:cNvSpPr>
          <p:nvPr>
            <p:ph type="ctrTitle"/>
          </p:nvPr>
        </p:nvSpPr>
        <p:spPr>
          <a:xfrm>
            <a:off x="1524000" y="1600200"/>
            <a:ext cx="9144000" cy="754380"/>
          </a:xfrm>
        </p:spPr>
        <p:txBody>
          <a:bodyPr>
            <a:normAutofit/>
          </a:bodyPr>
          <a:lstStyle/>
          <a:p>
            <a:pPr algn="ctr"/>
            <a:r>
              <a:rPr lang="en-US" sz="2400" b="1" dirty="0">
                <a:latin typeface="+mn-lt"/>
              </a:rPr>
              <a:t>National competitor </a:t>
            </a:r>
          </a:p>
        </p:txBody>
      </p:sp>
      <p:sp>
        <p:nvSpPr>
          <p:cNvPr id="3" name="Subtitle 2">
            <a:extLst>
              <a:ext uri="{FF2B5EF4-FFF2-40B4-BE49-F238E27FC236}">
                <a16:creationId xmlns:a16="http://schemas.microsoft.com/office/drawing/2014/main" id="{134048F6-19AF-4469-B7EF-A11F36680734}"/>
              </a:ext>
            </a:extLst>
          </p:cNvPr>
          <p:cNvSpPr>
            <a:spLocks noGrp="1"/>
          </p:cNvSpPr>
          <p:nvPr>
            <p:ph type="subTitle" idx="1"/>
          </p:nvPr>
        </p:nvSpPr>
        <p:spPr>
          <a:xfrm>
            <a:off x="1524000" y="2537460"/>
            <a:ext cx="9144000" cy="1965961"/>
          </a:xfrm>
        </p:spPr>
        <p:txBody>
          <a:bodyPr>
            <a:normAutofit/>
          </a:bodyPr>
          <a:lstStyle/>
          <a:p>
            <a:pPr marL="342900" indent="-342900" algn="just">
              <a:buFont typeface="Wingdings" panose="05000000000000000000" pitchFamily="2" charset="2"/>
              <a:buChar char="v"/>
            </a:pPr>
            <a:r>
              <a:rPr lang="en-US" dirty="0"/>
              <a:t>JetBlue airline is the major national competitor.</a:t>
            </a:r>
          </a:p>
          <a:p>
            <a:pPr marL="342900" indent="-342900" algn="just">
              <a:buFont typeface="Wingdings" panose="05000000000000000000" pitchFamily="2" charset="2"/>
              <a:buChar char="v"/>
            </a:pPr>
            <a:r>
              <a:rPr lang="en-US" dirty="0"/>
              <a:t>The JetBlue airline is the national competitor of the Alaska airline where it has low cost carrier and has high customers satisfaction.</a:t>
            </a:r>
          </a:p>
          <a:p>
            <a:pPr marL="342900" indent="-342900" algn="just">
              <a:buFont typeface="Wingdings" panose="05000000000000000000" pitchFamily="2" charset="2"/>
              <a:buChar char="v"/>
            </a:pPr>
            <a:r>
              <a:rPr lang="en-US" dirty="0"/>
              <a:t>Regardless of the low carrier cost they are able to make high profits.</a:t>
            </a:r>
          </a:p>
        </p:txBody>
      </p:sp>
    </p:spTree>
    <p:extLst>
      <p:ext uri="{BB962C8B-B14F-4D97-AF65-F5344CB8AC3E}">
        <p14:creationId xmlns:p14="http://schemas.microsoft.com/office/powerpoint/2010/main" val="2165257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48588-264C-40C5-A299-92C9069021FB}"/>
              </a:ext>
            </a:extLst>
          </p:cNvPr>
          <p:cNvSpPr>
            <a:spLocks noGrp="1"/>
          </p:cNvSpPr>
          <p:nvPr>
            <p:ph type="ctrTitle"/>
          </p:nvPr>
        </p:nvSpPr>
        <p:spPr>
          <a:xfrm>
            <a:off x="1209675" y="2360320"/>
            <a:ext cx="9144000" cy="683577"/>
          </a:xfrm>
        </p:spPr>
        <p:txBody>
          <a:bodyPr>
            <a:normAutofit fontScale="90000"/>
          </a:bodyPr>
          <a:lstStyle/>
          <a:p>
            <a:pPr algn="ctr"/>
            <a:r>
              <a:rPr lang="en-US" sz="2400" b="1" dirty="0">
                <a:latin typeface="+mn-lt"/>
              </a:rPr>
              <a:t>Global competitor </a:t>
            </a:r>
            <a:br>
              <a:rPr lang="en-US" sz="2400" dirty="0">
                <a:latin typeface="+mn-lt"/>
              </a:rPr>
            </a:br>
            <a:endParaRPr lang="en-US" sz="2400" dirty="0">
              <a:latin typeface="+mn-lt"/>
            </a:endParaRPr>
          </a:p>
        </p:txBody>
      </p:sp>
      <p:sp>
        <p:nvSpPr>
          <p:cNvPr id="3" name="Subtitle 2">
            <a:extLst>
              <a:ext uri="{FF2B5EF4-FFF2-40B4-BE49-F238E27FC236}">
                <a16:creationId xmlns:a16="http://schemas.microsoft.com/office/drawing/2014/main" id="{064AA89D-0104-4DFD-98C2-A9B710131EF7}"/>
              </a:ext>
            </a:extLst>
          </p:cNvPr>
          <p:cNvSpPr>
            <a:spLocks noGrp="1"/>
          </p:cNvSpPr>
          <p:nvPr>
            <p:ph type="subTitle" idx="1"/>
          </p:nvPr>
        </p:nvSpPr>
        <p:spPr>
          <a:xfrm>
            <a:off x="1524000" y="3043897"/>
            <a:ext cx="9144000" cy="3451860"/>
          </a:xfrm>
        </p:spPr>
        <p:txBody>
          <a:bodyPr/>
          <a:lstStyle/>
          <a:p>
            <a:pPr marL="342900" indent="-342900" algn="just">
              <a:buFont typeface="Wingdings" panose="05000000000000000000" pitchFamily="2" charset="2"/>
              <a:buChar char="v"/>
            </a:pPr>
            <a:r>
              <a:rPr lang="en-US" dirty="0"/>
              <a:t>SkyWest is the global threat to Alaska airline </a:t>
            </a:r>
          </a:p>
          <a:p>
            <a:pPr marL="342900" indent="-342900" algn="just">
              <a:buFont typeface="Wingdings" panose="05000000000000000000" pitchFamily="2" charset="2"/>
              <a:buChar char="v"/>
            </a:pPr>
            <a:r>
              <a:rPr lang="en-US" dirty="0"/>
              <a:t>Alaska airways in the sole operator regardless of having a high financial stability that sky west airline .it faces competition from SkyWest because of the partnership that they have with other air carriers .</a:t>
            </a:r>
          </a:p>
        </p:txBody>
      </p:sp>
    </p:spTree>
    <p:extLst>
      <p:ext uri="{BB962C8B-B14F-4D97-AF65-F5344CB8AC3E}">
        <p14:creationId xmlns:p14="http://schemas.microsoft.com/office/powerpoint/2010/main" val="49443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75580-2838-41D5-A1BD-E6401D2DAACC}"/>
              </a:ext>
            </a:extLst>
          </p:cNvPr>
          <p:cNvSpPr>
            <a:spLocks noGrp="1"/>
          </p:cNvSpPr>
          <p:nvPr>
            <p:ph type="ctrTitle"/>
          </p:nvPr>
        </p:nvSpPr>
        <p:spPr>
          <a:xfrm>
            <a:off x="1524000" y="1122363"/>
            <a:ext cx="9144000" cy="477837"/>
          </a:xfrm>
        </p:spPr>
        <p:txBody>
          <a:bodyPr>
            <a:normAutofit/>
          </a:bodyPr>
          <a:lstStyle/>
          <a:p>
            <a:pPr algn="ctr"/>
            <a:r>
              <a:rPr lang="en-US" sz="2400" dirty="0">
                <a:latin typeface="+mn-lt"/>
              </a:rPr>
              <a:t>Airline alliances </a:t>
            </a:r>
          </a:p>
        </p:txBody>
      </p:sp>
      <p:sp>
        <p:nvSpPr>
          <p:cNvPr id="3" name="Subtitle 2">
            <a:extLst>
              <a:ext uri="{FF2B5EF4-FFF2-40B4-BE49-F238E27FC236}">
                <a16:creationId xmlns:a16="http://schemas.microsoft.com/office/drawing/2014/main" id="{F5988FD5-FF9B-4041-82C5-A51DC80E7329}"/>
              </a:ext>
            </a:extLst>
          </p:cNvPr>
          <p:cNvSpPr>
            <a:spLocks noGrp="1"/>
          </p:cNvSpPr>
          <p:nvPr>
            <p:ph type="subTitle" idx="1"/>
          </p:nvPr>
        </p:nvSpPr>
        <p:spPr>
          <a:xfrm>
            <a:off x="1524000" y="1874520"/>
            <a:ext cx="9144000" cy="3383280"/>
          </a:xfrm>
        </p:spPr>
        <p:txBody>
          <a:bodyPr/>
          <a:lstStyle/>
          <a:p>
            <a:pPr marL="342900" indent="-342900" algn="just">
              <a:buFont typeface="Wingdings" panose="05000000000000000000" pitchFamily="2" charset="2"/>
              <a:buChar char="v"/>
            </a:pPr>
            <a:r>
              <a:rPr lang="en-US" dirty="0"/>
              <a:t>The Alaska airline is a non-members in the airline alliance which makes the airline  unpredictable incase they make loses they will not be able to get back to the track.</a:t>
            </a:r>
          </a:p>
          <a:p>
            <a:pPr marL="342900" indent="-342900" algn="just">
              <a:buFont typeface="Wingdings" panose="05000000000000000000" pitchFamily="2" charset="2"/>
              <a:buChar char="v"/>
            </a:pPr>
            <a:r>
              <a:rPr lang="en-US" dirty="0"/>
              <a:t>Alaska airline is not a member of the lucrative Asian market.</a:t>
            </a:r>
          </a:p>
        </p:txBody>
      </p:sp>
    </p:spTree>
    <p:extLst>
      <p:ext uri="{BB962C8B-B14F-4D97-AF65-F5344CB8AC3E}">
        <p14:creationId xmlns:p14="http://schemas.microsoft.com/office/powerpoint/2010/main" val="3180841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4E8A5-EF09-4CE8-9327-BEF971399BEA}"/>
              </a:ext>
            </a:extLst>
          </p:cNvPr>
          <p:cNvSpPr>
            <a:spLocks noGrp="1"/>
          </p:cNvSpPr>
          <p:nvPr>
            <p:ph type="ctrTitle"/>
          </p:nvPr>
        </p:nvSpPr>
        <p:spPr>
          <a:xfrm>
            <a:off x="1524000" y="1480624"/>
            <a:ext cx="9144000" cy="548640"/>
          </a:xfrm>
        </p:spPr>
        <p:txBody>
          <a:bodyPr>
            <a:normAutofit/>
          </a:bodyPr>
          <a:lstStyle/>
          <a:p>
            <a:pPr algn="ctr"/>
            <a:r>
              <a:rPr lang="en-US" sz="2400" b="1" dirty="0">
                <a:latin typeface="+mn-lt"/>
              </a:rPr>
              <a:t>Partnership relationship with Alaska airline  </a:t>
            </a:r>
          </a:p>
        </p:txBody>
      </p:sp>
      <p:sp>
        <p:nvSpPr>
          <p:cNvPr id="3" name="Subtitle 2">
            <a:extLst>
              <a:ext uri="{FF2B5EF4-FFF2-40B4-BE49-F238E27FC236}">
                <a16:creationId xmlns:a16="http://schemas.microsoft.com/office/drawing/2014/main" id="{DB8BCD43-36DD-4EE0-8472-0DEE57CCAFF7}"/>
              </a:ext>
            </a:extLst>
          </p:cNvPr>
          <p:cNvSpPr>
            <a:spLocks noGrp="1"/>
          </p:cNvSpPr>
          <p:nvPr>
            <p:ph type="subTitle" idx="1"/>
          </p:nvPr>
        </p:nvSpPr>
        <p:spPr>
          <a:xfrm>
            <a:off x="1524000" y="2169942"/>
            <a:ext cx="9144000" cy="3909060"/>
          </a:xfrm>
        </p:spPr>
        <p:txBody>
          <a:bodyPr/>
          <a:lstStyle/>
          <a:p>
            <a:pPr marL="342900" indent="-342900" algn="just">
              <a:buFont typeface="Wingdings" panose="05000000000000000000" pitchFamily="2" charset="2"/>
              <a:buChar char="v"/>
            </a:pPr>
            <a:r>
              <a:rPr lang="en-US" dirty="0"/>
              <a:t>Alaska airline is in partnership with other airline companies. Example </a:t>
            </a:r>
          </a:p>
          <a:p>
            <a:pPr marL="342900" indent="-342900" algn="just">
              <a:buFont typeface="Wingdings" panose="05000000000000000000" pitchFamily="2" charset="2"/>
              <a:buChar char="ü"/>
            </a:pPr>
            <a:r>
              <a:rPr lang="en-US" dirty="0"/>
              <a:t>British airways                                    </a:t>
            </a:r>
          </a:p>
          <a:p>
            <a:pPr marL="342900" indent="-342900" algn="just">
              <a:buFont typeface="Wingdings" panose="05000000000000000000" pitchFamily="2" charset="2"/>
              <a:buChar char="ü"/>
            </a:pPr>
            <a:r>
              <a:rPr lang="en-US" dirty="0" err="1"/>
              <a:t>Aeromexico</a:t>
            </a:r>
            <a:r>
              <a:rPr lang="en-US" dirty="0"/>
              <a:t> </a:t>
            </a:r>
          </a:p>
          <a:p>
            <a:pPr marL="342900" indent="-342900" algn="just">
              <a:buFont typeface="Wingdings" panose="05000000000000000000" pitchFamily="2" charset="2"/>
              <a:buChar char="ü"/>
            </a:pPr>
            <a:r>
              <a:rPr lang="en-US" dirty="0"/>
              <a:t>Cathay pacific </a:t>
            </a:r>
          </a:p>
          <a:p>
            <a:pPr marL="342900" indent="-342900" algn="just">
              <a:buFont typeface="Wingdings" panose="05000000000000000000" pitchFamily="2" charset="2"/>
              <a:buChar char="ü"/>
            </a:pPr>
            <a:r>
              <a:rPr lang="en-US" dirty="0"/>
              <a:t>Fiji airline </a:t>
            </a:r>
          </a:p>
          <a:p>
            <a:pPr marL="342900" indent="-342900" algn="just">
              <a:buFont typeface="Wingdings" panose="05000000000000000000" pitchFamily="2" charset="2"/>
              <a:buChar char="ü"/>
            </a:pPr>
            <a:r>
              <a:rPr lang="en-US" dirty="0"/>
              <a:t>American airways   </a:t>
            </a:r>
          </a:p>
          <a:p>
            <a:pPr marL="342900" indent="-342900" algn="just">
              <a:buFont typeface="Wingdings" panose="05000000000000000000" pitchFamily="2" charset="2"/>
              <a:buChar char="ü"/>
            </a:pPr>
            <a:r>
              <a:rPr lang="en-US" dirty="0"/>
              <a:t>Emirates airline  </a:t>
            </a:r>
          </a:p>
          <a:p>
            <a:pPr marL="342900" indent="-342900" algn="just">
              <a:buFont typeface="Wingdings" panose="05000000000000000000" pitchFamily="2" charset="2"/>
              <a:buChar char="ü"/>
            </a:pPr>
            <a:r>
              <a:rPr lang="en-US" dirty="0"/>
              <a:t>Singapore airline </a:t>
            </a:r>
          </a:p>
          <a:p>
            <a:pPr algn="just"/>
            <a:endParaRPr lang="en-US" dirty="0"/>
          </a:p>
          <a:p>
            <a:pPr algn="just"/>
            <a:endParaRPr lang="en-US" dirty="0"/>
          </a:p>
        </p:txBody>
      </p:sp>
    </p:spTree>
    <p:extLst>
      <p:ext uri="{BB962C8B-B14F-4D97-AF65-F5344CB8AC3E}">
        <p14:creationId xmlns:p14="http://schemas.microsoft.com/office/powerpoint/2010/main" val="36644181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37299-F4DC-4C39-AEAE-678C7825FDFA}"/>
              </a:ext>
            </a:extLst>
          </p:cNvPr>
          <p:cNvSpPr>
            <a:spLocks noGrp="1"/>
          </p:cNvSpPr>
          <p:nvPr>
            <p:ph type="ctrTitle"/>
          </p:nvPr>
        </p:nvSpPr>
        <p:spPr>
          <a:xfrm>
            <a:off x="1524000" y="1999370"/>
            <a:ext cx="9144000" cy="880110"/>
          </a:xfrm>
        </p:spPr>
        <p:txBody>
          <a:bodyPr>
            <a:noAutofit/>
          </a:bodyPr>
          <a:lstStyle/>
          <a:p>
            <a:r>
              <a:rPr lang="en-US" sz="2400" b="1" dirty="0"/>
              <a:t>The aim of Alaska airline partnership American airline </a:t>
            </a:r>
            <a:r>
              <a:rPr lang="en-US" sz="2400" dirty="0"/>
              <a:t>:</a:t>
            </a:r>
            <a:br>
              <a:rPr lang="en-US" sz="2400" dirty="0"/>
            </a:br>
            <a:endParaRPr lang="en-US" sz="2400" dirty="0"/>
          </a:p>
        </p:txBody>
      </p:sp>
      <p:sp>
        <p:nvSpPr>
          <p:cNvPr id="3" name="Subtitle 2">
            <a:extLst>
              <a:ext uri="{FF2B5EF4-FFF2-40B4-BE49-F238E27FC236}">
                <a16:creationId xmlns:a16="http://schemas.microsoft.com/office/drawing/2014/main" id="{1C4E3BB1-6073-4FC4-94CF-46205941E7A3}"/>
              </a:ext>
            </a:extLst>
          </p:cNvPr>
          <p:cNvSpPr>
            <a:spLocks noGrp="1"/>
          </p:cNvSpPr>
          <p:nvPr>
            <p:ph type="subTitle" idx="1"/>
          </p:nvPr>
        </p:nvSpPr>
        <p:spPr>
          <a:xfrm>
            <a:off x="1524000" y="3051811"/>
            <a:ext cx="9144000" cy="1897380"/>
          </a:xfrm>
        </p:spPr>
        <p:txBody>
          <a:bodyPr>
            <a:normAutofit/>
          </a:bodyPr>
          <a:lstStyle/>
          <a:p>
            <a:pPr marL="342900" indent="-342900" algn="just">
              <a:buFont typeface="Wingdings" panose="05000000000000000000" pitchFamily="2" charset="2"/>
              <a:buChar char="ü"/>
            </a:pPr>
            <a:r>
              <a:rPr lang="en-US" dirty="0"/>
              <a:t>Allow customers to books any of the two network platforms .</a:t>
            </a:r>
          </a:p>
          <a:p>
            <a:pPr marL="342900" indent="-342900" algn="just">
              <a:buFont typeface="Wingdings" panose="05000000000000000000" pitchFamily="2" charset="2"/>
              <a:buChar char="ü"/>
            </a:pPr>
            <a:r>
              <a:rPr lang="en-US" dirty="0"/>
              <a:t>Chasing high spending technology .</a:t>
            </a:r>
          </a:p>
          <a:p>
            <a:pPr marL="342900" indent="-342900" algn="just">
              <a:buFont typeface="Wingdings" panose="05000000000000000000" pitchFamily="2" charset="2"/>
              <a:buChar char="ü"/>
            </a:pPr>
            <a:r>
              <a:rPr lang="en-US" dirty="0"/>
              <a:t>Allow travelers to burn and earn miles on their partners flight.</a:t>
            </a:r>
          </a:p>
          <a:p>
            <a:endParaRPr lang="en-US" dirty="0"/>
          </a:p>
        </p:txBody>
      </p:sp>
    </p:spTree>
    <p:extLst>
      <p:ext uri="{BB962C8B-B14F-4D97-AF65-F5344CB8AC3E}">
        <p14:creationId xmlns:p14="http://schemas.microsoft.com/office/powerpoint/2010/main" val="3625645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734B4-159F-4B3D-A527-83740505465A}"/>
              </a:ext>
            </a:extLst>
          </p:cNvPr>
          <p:cNvSpPr>
            <a:spLocks noGrp="1"/>
          </p:cNvSpPr>
          <p:nvPr>
            <p:ph type="ctrTitle"/>
          </p:nvPr>
        </p:nvSpPr>
        <p:spPr>
          <a:xfrm>
            <a:off x="1524000" y="457201"/>
            <a:ext cx="9144000" cy="457200"/>
          </a:xfrm>
        </p:spPr>
        <p:txBody>
          <a:bodyPr>
            <a:normAutofit/>
          </a:bodyPr>
          <a:lstStyle/>
          <a:p>
            <a:r>
              <a:rPr lang="en-US" sz="2400" dirty="0">
                <a:latin typeface="+mn-lt"/>
              </a:rPr>
              <a:t>Performance of Alaska airline </a:t>
            </a:r>
          </a:p>
        </p:txBody>
      </p:sp>
      <p:sp>
        <p:nvSpPr>
          <p:cNvPr id="3" name="Subtitle 2">
            <a:extLst>
              <a:ext uri="{FF2B5EF4-FFF2-40B4-BE49-F238E27FC236}">
                <a16:creationId xmlns:a16="http://schemas.microsoft.com/office/drawing/2014/main" id="{44E60EB7-E53A-4B1C-9E66-98D63546C2BB}"/>
              </a:ext>
            </a:extLst>
          </p:cNvPr>
          <p:cNvSpPr>
            <a:spLocks noGrp="1"/>
          </p:cNvSpPr>
          <p:nvPr>
            <p:ph type="subTitle" idx="1"/>
          </p:nvPr>
        </p:nvSpPr>
        <p:spPr>
          <a:xfrm>
            <a:off x="1387522" y="914401"/>
            <a:ext cx="9674577" cy="5486391"/>
          </a:xfrm>
        </p:spPr>
        <p:txBody>
          <a:bodyPr/>
          <a:lstStyle/>
          <a:p>
            <a:endParaRPr lang="en-US" dirty="0"/>
          </a:p>
        </p:txBody>
      </p:sp>
      <p:sp>
        <p:nvSpPr>
          <p:cNvPr id="4" name="Rectangle 2">
            <a:extLst>
              <a:ext uri="{FF2B5EF4-FFF2-40B4-BE49-F238E27FC236}">
                <a16:creationId xmlns:a16="http://schemas.microsoft.com/office/drawing/2014/main" id="{418F9612-1B83-4F64-A545-2286D7976912}"/>
              </a:ext>
            </a:extLst>
          </p:cNvPr>
          <p:cNvSpPr>
            <a:spLocks noChangeArrowheads="1"/>
          </p:cNvSpPr>
          <p:nvPr/>
        </p:nvSpPr>
        <p:spPr bwMode="auto">
          <a:xfrm>
            <a:off x="11198577" y="0"/>
            <a:ext cx="1426915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25" name="Picture 1" descr="What Factors Will Drive Alaska Airlines' Revenues In 2020?">
            <a:extLst>
              <a:ext uri="{FF2B5EF4-FFF2-40B4-BE49-F238E27FC236}">
                <a16:creationId xmlns:a16="http://schemas.microsoft.com/office/drawing/2014/main" id="{0342FCA6-07A5-4332-96AC-BDC70F742D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4629" y="914400"/>
            <a:ext cx="9407469" cy="548639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a:extLst>
              <a:ext uri="{FF2B5EF4-FFF2-40B4-BE49-F238E27FC236}">
                <a16:creationId xmlns:a16="http://schemas.microsoft.com/office/drawing/2014/main" id="{BF3DB772-1CDB-4F7F-8568-E5E3240FC690}"/>
              </a:ext>
            </a:extLst>
          </p:cNvPr>
          <p:cNvSpPr>
            <a:spLocks noChangeArrowheads="1"/>
          </p:cNvSpPr>
          <p:nvPr/>
        </p:nvSpPr>
        <p:spPr bwMode="auto">
          <a:xfrm>
            <a:off x="11198577" y="3552825"/>
            <a:ext cx="1426915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4012627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9E6B6-1EC3-4E65-ABE5-9EBD13890963}"/>
              </a:ext>
            </a:extLst>
          </p:cNvPr>
          <p:cNvSpPr>
            <a:spLocks noGrp="1"/>
          </p:cNvSpPr>
          <p:nvPr>
            <p:ph type="ctrTitle"/>
          </p:nvPr>
        </p:nvSpPr>
        <p:spPr>
          <a:xfrm>
            <a:off x="1524000" y="1122363"/>
            <a:ext cx="9144000" cy="614997"/>
          </a:xfrm>
        </p:spPr>
        <p:txBody>
          <a:bodyPr>
            <a:normAutofit/>
          </a:bodyPr>
          <a:lstStyle/>
          <a:p>
            <a:r>
              <a:rPr lang="en-US" sz="2400" b="1" dirty="0"/>
              <a:t>Performance of Alaska airline  </a:t>
            </a:r>
          </a:p>
        </p:txBody>
      </p:sp>
      <p:sp>
        <p:nvSpPr>
          <p:cNvPr id="3" name="Subtitle 2">
            <a:extLst>
              <a:ext uri="{FF2B5EF4-FFF2-40B4-BE49-F238E27FC236}">
                <a16:creationId xmlns:a16="http://schemas.microsoft.com/office/drawing/2014/main" id="{10388B74-7A84-4B91-ABC5-1C696478E2F3}"/>
              </a:ext>
            </a:extLst>
          </p:cNvPr>
          <p:cNvSpPr>
            <a:spLocks noGrp="1"/>
          </p:cNvSpPr>
          <p:nvPr>
            <p:ph type="subTitle" idx="1"/>
          </p:nvPr>
        </p:nvSpPr>
        <p:spPr>
          <a:xfrm>
            <a:off x="1524000" y="2034540"/>
            <a:ext cx="9144000" cy="3701097"/>
          </a:xfrm>
        </p:spPr>
        <p:txBody>
          <a:bodyPr/>
          <a:lstStyle/>
          <a:p>
            <a:pPr marL="342900" indent="-342900" algn="just">
              <a:buFont typeface="Wingdings" panose="05000000000000000000" pitchFamily="2" charset="2"/>
              <a:buChar char="v"/>
            </a:pPr>
            <a:r>
              <a:rPr lang="en-US" dirty="0"/>
              <a:t>Alaska airline has been having an increase in the sales and revenue since the year 2015  each year having an increase .</a:t>
            </a:r>
          </a:p>
          <a:p>
            <a:pPr marL="342900" indent="-342900" algn="just">
              <a:buFont typeface="Wingdings" panose="05000000000000000000" pitchFamily="2" charset="2"/>
              <a:buChar char="v"/>
            </a:pPr>
            <a:r>
              <a:rPr lang="en-US" dirty="0"/>
              <a:t>There have been a steady increase in the cost of ware and tear </a:t>
            </a:r>
          </a:p>
          <a:p>
            <a:pPr marL="342900" indent="-342900" algn="just">
              <a:buFont typeface="Wingdings" panose="05000000000000000000" pitchFamily="2" charset="2"/>
              <a:buChar char="v"/>
            </a:pPr>
            <a:r>
              <a:rPr lang="en-US" dirty="0"/>
              <a:t>Increase in the levels of depreciations.</a:t>
            </a:r>
          </a:p>
          <a:p>
            <a:pPr marL="342900" indent="-342900" algn="just">
              <a:buFont typeface="Wingdings" panose="05000000000000000000" pitchFamily="2" charset="2"/>
              <a:buChar char="v"/>
            </a:pPr>
            <a:r>
              <a:rPr lang="en-US" dirty="0"/>
              <a:t>These aspects have increased the expenses and regardless of that fact the company has been making good profits for their last 5 years.</a:t>
            </a:r>
          </a:p>
        </p:txBody>
      </p:sp>
    </p:spTree>
    <p:extLst>
      <p:ext uri="{BB962C8B-B14F-4D97-AF65-F5344CB8AC3E}">
        <p14:creationId xmlns:p14="http://schemas.microsoft.com/office/powerpoint/2010/main" val="2027954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CC1F6-A029-491E-8035-B8CCE293CD82}"/>
              </a:ext>
            </a:extLst>
          </p:cNvPr>
          <p:cNvSpPr>
            <a:spLocks noGrp="1"/>
          </p:cNvSpPr>
          <p:nvPr>
            <p:ph type="ctrTitle"/>
          </p:nvPr>
        </p:nvSpPr>
        <p:spPr>
          <a:xfrm>
            <a:off x="723900" y="1600200"/>
            <a:ext cx="9144000" cy="640080"/>
          </a:xfrm>
        </p:spPr>
        <p:txBody>
          <a:bodyPr>
            <a:normAutofit/>
          </a:bodyPr>
          <a:lstStyle/>
          <a:p>
            <a:pPr algn="ctr"/>
            <a:r>
              <a:rPr lang="en-US" sz="2400" b="1" dirty="0">
                <a:latin typeface="+mn-lt"/>
              </a:rPr>
              <a:t>Cash flow </a:t>
            </a:r>
          </a:p>
        </p:txBody>
      </p:sp>
      <p:sp>
        <p:nvSpPr>
          <p:cNvPr id="3" name="Subtitle 2">
            <a:extLst>
              <a:ext uri="{FF2B5EF4-FFF2-40B4-BE49-F238E27FC236}">
                <a16:creationId xmlns:a16="http://schemas.microsoft.com/office/drawing/2014/main" id="{F95F644D-3201-4ADF-8737-080D883B8099}"/>
              </a:ext>
            </a:extLst>
          </p:cNvPr>
          <p:cNvSpPr>
            <a:spLocks noGrp="1"/>
          </p:cNvSpPr>
          <p:nvPr>
            <p:ph type="subTitle" idx="1"/>
          </p:nvPr>
        </p:nvSpPr>
        <p:spPr>
          <a:xfrm>
            <a:off x="1524000" y="2240280"/>
            <a:ext cx="9144000" cy="3017520"/>
          </a:xfrm>
        </p:spPr>
        <p:txBody>
          <a:bodyPr>
            <a:normAutofit/>
          </a:bodyPr>
          <a:lstStyle/>
          <a:p>
            <a:pPr marL="342900" indent="-342900" algn="just">
              <a:buFont typeface="Wingdings" panose="05000000000000000000" pitchFamily="2" charset="2"/>
              <a:buChar char="v"/>
            </a:pPr>
            <a:r>
              <a:rPr lang="en-US" dirty="0"/>
              <a:t>Alaska mile costs 27.50 dollars for each increase by a thousand miles.</a:t>
            </a:r>
          </a:p>
          <a:p>
            <a:pPr marL="342900" indent="-342900" algn="just">
              <a:buFont typeface="Wingdings" panose="05000000000000000000" pitchFamily="2" charset="2"/>
              <a:buChar char="v"/>
            </a:pPr>
            <a:r>
              <a:rPr lang="en-US" dirty="0"/>
              <a:t>Pre-tax cost is 2.75 cents for every mile.</a:t>
            </a:r>
          </a:p>
          <a:p>
            <a:pPr marL="342900" indent="-342900" algn="just">
              <a:buFont typeface="Wingdings" panose="05000000000000000000" pitchFamily="2" charset="2"/>
              <a:buChar char="v"/>
            </a:pPr>
            <a:r>
              <a:rPr lang="en-US" dirty="0"/>
              <a:t>Revenue per available seat miles of Alaska is 66.6 billion dollars.</a:t>
            </a:r>
          </a:p>
          <a:p>
            <a:pPr marL="342900" indent="-342900" algn="just">
              <a:buFont typeface="Wingdings" panose="05000000000000000000" pitchFamily="2" charset="2"/>
              <a:buChar char="v"/>
            </a:pPr>
            <a:r>
              <a:rPr lang="en-US" dirty="0"/>
              <a:t> Alaska earns a profit of 2cents per mile.</a:t>
            </a:r>
          </a:p>
          <a:p>
            <a:pPr marL="342900" indent="-342900" algn="just">
              <a:buFont typeface="Wingdings" panose="05000000000000000000" pitchFamily="2" charset="2"/>
              <a:buChar char="v"/>
            </a:pPr>
            <a:r>
              <a:rPr lang="en-US" dirty="0"/>
              <a:t>Alaska airline has been also increasing profitability from cargo operations.</a:t>
            </a:r>
          </a:p>
          <a:p>
            <a:pPr marL="342900" indent="-342900" algn="just">
              <a:buFont typeface="Wingdings" panose="05000000000000000000" pitchFamily="2" charset="2"/>
              <a:buChar char="v"/>
            </a:pPr>
            <a:r>
              <a:rPr lang="en-US" dirty="0"/>
              <a:t>There have been an increase in the load factor in the past five years due to the rise in numbers of travelers and changes in consumer experience in favor of Alaska airline.</a:t>
            </a:r>
          </a:p>
        </p:txBody>
      </p:sp>
    </p:spTree>
    <p:extLst>
      <p:ext uri="{BB962C8B-B14F-4D97-AF65-F5344CB8AC3E}">
        <p14:creationId xmlns:p14="http://schemas.microsoft.com/office/powerpoint/2010/main" val="35304007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29094-9498-4D8A-87C0-3EEDA94CE8E1}"/>
              </a:ext>
            </a:extLst>
          </p:cNvPr>
          <p:cNvSpPr>
            <a:spLocks noGrp="1"/>
          </p:cNvSpPr>
          <p:nvPr>
            <p:ph type="ctrTitle"/>
          </p:nvPr>
        </p:nvSpPr>
        <p:spPr>
          <a:xfrm>
            <a:off x="1706880" y="1122365"/>
            <a:ext cx="9144000" cy="421161"/>
          </a:xfrm>
        </p:spPr>
        <p:txBody>
          <a:bodyPr>
            <a:normAutofit fontScale="90000"/>
          </a:bodyPr>
          <a:lstStyle/>
          <a:p>
            <a:pPr algn="ctr"/>
            <a:r>
              <a:rPr lang="en-US" sz="2400" dirty="0">
                <a:latin typeface="+mn-lt"/>
              </a:rPr>
              <a:t>Cash flow chart </a:t>
            </a:r>
          </a:p>
        </p:txBody>
      </p:sp>
      <p:sp>
        <p:nvSpPr>
          <p:cNvPr id="3" name="Subtitle 2">
            <a:extLst>
              <a:ext uri="{FF2B5EF4-FFF2-40B4-BE49-F238E27FC236}">
                <a16:creationId xmlns:a16="http://schemas.microsoft.com/office/drawing/2014/main" id="{A412F31C-E3A5-42A6-A5C4-BBEECE11E22C}"/>
              </a:ext>
            </a:extLst>
          </p:cNvPr>
          <p:cNvSpPr>
            <a:spLocks noGrp="1"/>
          </p:cNvSpPr>
          <p:nvPr>
            <p:ph type="subTitle" idx="1"/>
          </p:nvPr>
        </p:nvSpPr>
        <p:spPr>
          <a:xfrm>
            <a:off x="1524000" y="1885948"/>
            <a:ext cx="9144000" cy="3849687"/>
          </a:xfrm>
        </p:spPr>
        <p:txBody>
          <a:bodyPr/>
          <a:lstStyle/>
          <a:p>
            <a:endParaRPr lang="en-US" dirty="0"/>
          </a:p>
        </p:txBody>
      </p:sp>
      <p:pic>
        <p:nvPicPr>
          <p:cNvPr id="4" name="Picture 3" descr="With Coronavirus Decimating the Industry, Should You Buy Airline Stocks  Right Now? | The Motley Fool">
            <a:extLst>
              <a:ext uri="{FF2B5EF4-FFF2-40B4-BE49-F238E27FC236}">
                <a16:creationId xmlns:a16="http://schemas.microsoft.com/office/drawing/2014/main" id="{9E76C3F7-AFCB-4A77-BD0F-B9B0F5116770}"/>
              </a:ext>
            </a:extLst>
          </p:cNvPr>
          <p:cNvPicPr/>
          <p:nvPr/>
        </p:nvPicPr>
        <p:blipFill>
          <a:blip r:embed="rId3">
            <a:extLst>
              <a:ext uri="{28A0092B-C50C-407E-A947-70E740481C1C}">
                <a14:useLocalDpi xmlns:a14="http://schemas.microsoft.com/office/drawing/2010/main" val="0"/>
              </a:ext>
            </a:extLst>
          </a:blip>
          <a:stretch>
            <a:fillRect/>
          </a:stretch>
        </p:blipFill>
        <p:spPr bwMode="auto">
          <a:xfrm>
            <a:off x="1706880" y="1885949"/>
            <a:ext cx="8961119" cy="3819998"/>
          </a:xfrm>
          <a:prstGeom prst="rect">
            <a:avLst/>
          </a:prstGeom>
          <a:noFill/>
          <a:ln>
            <a:noFill/>
          </a:ln>
        </p:spPr>
      </p:pic>
    </p:spTree>
    <p:extLst>
      <p:ext uri="{BB962C8B-B14F-4D97-AF65-F5344CB8AC3E}">
        <p14:creationId xmlns:p14="http://schemas.microsoft.com/office/powerpoint/2010/main" val="1220706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69EA1-C2D6-4E6F-AF70-9D5B795D2674}"/>
              </a:ext>
            </a:extLst>
          </p:cNvPr>
          <p:cNvSpPr>
            <a:spLocks noGrp="1"/>
          </p:cNvSpPr>
          <p:nvPr>
            <p:ph type="ctrTitle"/>
          </p:nvPr>
        </p:nvSpPr>
        <p:spPr>
          <a:xfrm>
            <a:off x="1524000" y="205741"/>
            <a:ext cx="9144000" cy="502919"/>
          </a:xfrm>
        </p:spPr>
        <p:txBody>
          <a:bodyPr>
            <a:normAutofit/>
          </a:bodyPr>
          <a:lstStyle/>
          <a:p>
            <a:pPr algn="ctr"/>
            <a:r>
              <a:rPr lang="en-US" sz="2400" b="1" dirty="0">
                <a:latin typeface="+mn-lt"/>
              </a:rPr>
              <a:t>References </a:t>
            </a:r>
          </a:p>
        </p:txBody>
      </p:sp>
      <p:sp>
        <p:nvSpPr>
          <p:cNvPr id="3" name="Subtitle 2">
            <a:extLst>
              <a:ext uri="{FF2B5EF4-FFF2-40B4-BE49-F238E27FC236}">
                <a16:creationId xmlns:a16="http://schemas.microsoft.com/office/drawing/2014/main" id="{88A9010E-A415-4721-BEF0-9D61704524E0}"/>
              </a:ext>
            </a:extLst>
          </p:cNvPr>
          <p:cNvSpPr>
            <a:spLocks noGrp="1"/>
          </p:cNvSpPr>
          <p:nvPr>
            <p:ph type="subTitle" idx="1"/>
          </p:nvPr>
        </p:nvSpPr>
        <p:spPr>
          <a:xfrm>
            <a:off x="1524000" y="708659"/>
            <a:ext cx="9144000" cy="5943599"/>
          </a:xfrm>
        </p:spPr>
        <p:txBody>
          <a:bodyPr>
            <a:normAutofit fontScale="85000" lnSpcReduction="10000"/>
          </a:bodyPr>
          <a:lstStyle/>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Arial" panose="020B0604020202020204" pitchFamily="34" charset="0"/>
              </a:rPr>
              <a:t>Alaska Airlines https://www.alaskaair.com/</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200000"/>
              </a:lnSpc>
              <a:spcBef>
                <a:spcPts val="0"/>
              </a:spcBef>
              <a:spcAft>
                <a:spcPts val="800"/>
              </a:spcAft>
            </a:pPr>
            <a:r>
              <a:rPr lang="en-US" sz="1800" dirty="0" err="1">
                <a:effectLst/>
                <a:latin typeface="Times New Roman" panose="02020603050405020304" pitchFamily="18" charset="0"/>
                <a:ea typeface="Calibri" panose="020F0502020204030204" pitchFamily="34" charset="0"/>
                <a:cs typeface="Arial" panose="020B0604020202020204" pitchFamily="34" charset="0"/>
              </a:rPr>
              <a:t>Komarnisky</a:t>
            </a:r>
            <a:r>
              <a:rPr lang="en-US" sz="1800" dirty="0">
                <a:effectLst/>
                <a:latin typeface="Times New Roman" panose="02020603050405020304" pitchFamily="18" charset="0"/>
                <a:ea typeface="Calibri" panose="020F0502020204030204" pitchFamily="34" charset="0"/>
                <a:cs typeface="Arial" panose="020B0604020202020204" pitchFamily="34" charset="0"/>
              </a:rPr>
              <a:t>, S. (2018). The Annual Migration of the Traveling Swallows: SHARED 	EXPERIENCES OF MOBILITY ACROSS NORTH AMERICA. In Mexicans in 	Alaska: An Ethnography of Mobility, Place, and Transnational Life (pp. 45-74). 	Lincoln; London: University of Nebraska Press.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Arial" panose="020B0604020202020204" pitchFamily="34" charset="0"/>
              </a:rPr>
              <a:t>OWEN, R. (2013). Mobilizing Air Transport for Global War. In Air Mobility: A Brief 	History of the American Experience (pp. 26-32). University of Nebraska Press.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200000"/>
              </a:lnSpc>
              <a:spcBef>
                <a:spcPts val="0"/>
              </a:spcBef>
              <a:spcAft>
                <a:spcPts val="800"/>
              </a:spcAft>
            </a:pPr>
            <a:r>
              <a:rPr lang="en-US" sz="1800" dirty="0" err="1">
                <a:effectLst/>
                <a:latin typeface="Times New Roman" panose="02020603050405020304" pitchFamily="18" charset="0"/>
                <a:ea typeface="Calibri" panose="020F0502020204030204" pitchFamily="34" charset="0"/>
                <a:cs typeface="Arial" panose="020B0604020202020204" pitchFamily="34" charset="0"/>
              </a:rPr>
              <a:t>Ringsmuth</a:t>
            </a:r>
            <a:r>
              <a:rPr lang="en-US" sz="1800" dirty="0">
                <a:effectLst/>
                <a:latin typeface="Times New Roman" panose="02020603050405020304" pitchFamily="18" charset="0"/>
                <a:ea typeface="Calibri" panose="020F0502020204030204" pitchFamily="34" charset="0"/>
                <a:cs typeface="Arial" panose="020B0604020202020204" pitchFamily="34" charset="0"/>
              </a:rPr>
              <a:t>, K. (2015). Conclusion: WHERE HAVE ALL THE SKY BOYS GONE? In		 Alaska's Sky boys: Cowboy Pilots and the Myth of the Last Frontier (pp. 189-200). 	Seattle; London: University of Washington Press.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Arial" panose="020B0604020202020204" pitchFamily="34" charset="0"/>
              </a:rPr>
              <a:t>Spencer, A. (2020). THE FORMATION OF THE ROYAL AUSTRALIAN AIR FORCE 	AND THE FIRST REASSESSMENTS OF PACIFIC DEFENSES, 1920–1921. In 	British Imperial Air Power: The Royal Air Forces and the Defense of Australia and 	New Zealand Between the World Wars (pp. 37-52). West Lafayette, Indiana: Purdue 	University Press. doi:10.2307/j.ctvs1g9m2.5</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94964334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393</TotalTime>
  <Words>824</Words>
  <Application>Microsoft Office PowerPoint</Application>
  <PresentationFormat>Widescreen</PresentationFormat>
  <Paragraphs>73</Paragraphs>
  <Slides>12</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Times New Roman</vt:lpstr>
      <vt:lpstr>Trebuchet MS</vt:lpstr>
      <vt:lpstr>Wingdings</vt:lpstr>
      <vt:lpstr>Wingdings 3</vt:lpstr>
      <vt:lpstr>Facet</vt:lpstr>
      <vt:lpstr>ALASKA AIRLINE </vt:lpstr>
      <vt:lpstr>Competitors of Alaska airline</vt:lpstr>
      <vt:lpstr>National competitor </vt:lpstr>
      <vt:lpstr>Global competitor  </vt:lpstr>
      <vt:lpstr>Airline alliances </vt:lpstr>
      <vt:lpstr>Partnership relationship with Alaska airline  </vt:lpstr>
      <vt:lpstr>The aim of Alaska airline partnership American airline : </vt:lpstr>
      <vt:lpstr>Performance of Alaska airline </vt:lpstr>
      <vt:lpstr>Performance of Alaska airline  </vt:lpstr>
      <vt:lpstr>Cash flow </vt:lpstr>
      <vt:lpstr>Cash flow chart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ALASKA AIRLINE</dc:title>
  <dc:creator>ADMIN</dc:creator>
  <cp:lastModifiedBy>user</cp:lastModifiedBy>
  <cp:revision>29</cp:revision>
  <dcterms:created xsi:type="dcterms:W3CDTF">2020-11-16T07:04:08Z</dcterms:created>
  <dcterms:modified xsi:type="dcterms:W3CDTF">2020-11-16T19:23:02Z</dcterms:modified>
</cp:coreProperties>
</file>